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0" r:id="rId1"/>
    <p:sldMasterId id="2147483905" r:id="rId2"/>
    <p:sldMasterId id="2147483914" r:id="rId3"/>
    <p:sldMasterId id="2147483938" r:id="rId4"/>
  </p:sldMasterIdLst>
  <p:notesMasterIdLst>
    <p:notesMasterId r:id="rId36"/>
  </p:notesMasterIdLst>
  <p:handoutMasterIdLst>
    <p:handoutMasterId r:id="rId37"/>
  </p:handoutMasterIdLst>
  <p:sldIdLst>
    <p:sldId id="505" r:id="rId5"/>
    <p:sldId id="568" r:id="rId6"/>
    <p:sldId id="507" r:id="rId7"/>
    <p:sldId id="509" r:id="rId8"/>
    <p:sldId id="510" r:id="rId9"/>
    <p:sldId id="555" r:id="rId10"/>
    <p:sldId id="512" r:id="rId11"/>
    <p:sldId id="513" r:id="rId12"/>
    <p:sldId id="515" r:id="rId13"/>
    <p:sldId id="519" r:id="rId14"/>
    <p:sldId id="569" r:id="rId15"/>
    <p:sldId id="521" r:id="rId16"/>
    <p:sldId id="522" r:id="rId17"/>
    <p:sldId id="570" r:id="rId18"/>
    <p:sldId id="571" r:id="rId19"/>
    <p:sldId id="524" r:id="rId20"/>
    <p:sldId id="573" r:id="rId21"/>
    <p:sldId id="572" r:id="rId22"/>
    <p:sldId id="529" r:id="rId23"/>
    <p:sldId id="531" r:id="rId24"/>
    <p:sldId id="536" r:id="rId25"/>
    <p:sldId id="537" r:id="rId26"/>
    <p:sldId id="540" r:id="rId27"/>
    <p:sldId id="542" r:id="rId28"/>
    <p:sldId id="544" r:id="rId29"/>
    <p:sldId id="547" r:id="rId30"/>
    <p:sldId id="548" r:id="rId31"/>
    <p:sldId id="567" r:id="rId32"/>
    <p:sldId id="550" r:id="rId33"/>
    <p:sldId id="574" r:id="rId34"/>
    <p:sldId id="57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leen Fitzpatrick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4641" autoAdjust="0"/>
  </p:normalViewPr>
  <p:slideViewPr>
    <p:cSldViewPr>
      <p:cViewPr varScale="1">
        <p:scale>
          <a:sx n="109" d="100"/>
          <a:sy n="109" d="100"/>
        </p:scale>
        <p:origin x="15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FDBCFE6-7A80-4E41-8712-1C12F7B6050B}" type="datetimeFigureOut">
              <a:rPr lang="en-US" altLang="en-US"/>
              <a:pPr>
                <a:defRPr/>
              </a:pPr>
              <a:t>9/12/2017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A23EEE-2F46-4732-8626-99218F3EF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2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957CC8-6916-4659-8D61-C81A523E1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47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1572FB2-B120-064D-B6BB-4CDF74D590E6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100704D-834B-534D-A73D-ED6CE851BA05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61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CCDEFB4-62F6-DA41-9F36-BF219FF21396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What dissolves in water easily?</a:t>
            </a:r>
          </a:p>
          <a:p>
            <a:pPr lvl="1" eaLnBrk="1" hangingPunct="1"/>
            <a:r>
              <a:rPr lang="en-US"/>
              <a:t>polar or non-polar molecules?</a:t>
            </a:r>
          </a:p>
          <a:p>
            <a:pPr eaLnBrk="1" hangingPunct="1"/>
            <a:r>
              <a:rPr lang="en-US"/>
              <a:t>How about Oxygen? Does that dissolve in H</a:t>
            </a:r>
            <a:r>
              <a:rPr lang="en-US" baseline="-25000"/>
              <a:t>2</a:t>
            </a:r>
            <a:r>
              <a:rPr lang="en-US"/>
              <a:t>O?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8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4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75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74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5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4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9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0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2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Figure 3.12 Atmospheric CO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>
                <a:latin typeface="Arial"/>
              </a:rPr>
              <a:t> from human activities and its fate in the ocean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217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6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3.3 Water transport in plants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05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821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6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1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9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2B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-1" b="-1"/>
          <a:stretch/>
        </p:blipFill>
        <p:spPr>
          <a:xfrm>
            <a:off x="152400" y="152400"/>
            <a:ext cx="4495800" cy="6356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Lecture</a:t>
            </a:r>
            <a:r>
              <a:rPr lang="en-US" sz="1400" baseline="0" dirty="0" smtClean="0"/>
              <a:t> Presentations by</a:t>
            </a:r>
            <a:br>
              <a:rPr lang="en-US" sz="1400" baseline="0" dirty="0" smtClean="0"/>
            </a:br>
            <a:r>
              <a:rPr lang="en-US" sz="1400" baseline="0" dirty="0" smtClean="0"/>
              <a:t>Nicole </a:t>
            </a:r>
            <a:r>
              <a:rPr lang="en-US" sz="1400" baseline="0" dirty="0" err="1" smtClean="0"/>
              <a:t>Tunbridge</a:t>
            </a:r>
            <a:r>
              <a:rPr lang="en-US" sz="1400" baseline="0" dirty="0" smtClean="0"/>
              <a:t> and</a:t>
            </a:r>
            <a:endParaRPr lang="en-US" sz="1400" dirty="0" smtClean="0"/>
          </a:p>
          <a:p>
            <a:pPr algn="r"/>
            <a:r>
              <a:rPr lang="en-US" sz="1400" baseline="0" dirty="0" smtClean="0"/>
              <a:t>Kathleen Fitzpatrick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9009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76800" y="152400"/>
            <a:ext cx="4114800" cy="5791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DF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  <a:r>
              <a:rPr lang="en-US" sz="3200" b="1" dirty="0" smtClean="0">
                <a:solidFill>
                  <a:srgbClr val="DF4A20"/>
                </a:solidFill>
              </a:rPr>
              <a:t/>
            </a:r>
            <a:br>
              <a:rPr lang="en-US" sz="3200" b="1" dirty="0" smtClean="0">
                <a:solidFill>
                  <a:srgbClr val="DF4A20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+mn-cs"/>
              </a:rPr>
              <a:t>Water and Life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28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91FB20E-FAA7-4A42-BF70-F079E6CBC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7112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and 2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0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199" cy="4737496"/>
          </a:xfrm>
        </p:spPr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2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3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0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3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6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22860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1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8" r:id="rId3"/>
    <p:sldLayoutId id="2147483907" r:id="rId4"/>
    <p:sldLayoutId id="2147483903" r:id="rId5"/>
    <p:sldLayoutId id="2147483904" r:id="rId6"/>
    <p:sldLayoutId id="2147483909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03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2017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2017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ool.org.au/files/imagecache/full_size/files/image/audio/Bud-Petal/brain.jpg&amp;imgrefurl=http://www.pool.org.au/audio/bud_petal/the_human_brain_a_brief_history_of&amp;usg=__fGP5FVG9xfhFzxNhnoO04COXnKk=&amp;h=406&amp;w=500&amp;sz=147&amp;hl=en&amp;start=6&amp;um=1&amp;tbnid=kqzWGRrrXqwB8M:&amp;tbnh=106&amp;tbnw=130&amp;prev=/images?q=brain&amp;hl=en&amp;safe=active&amp;rlz=1T4GGIK_enUS271US296&amp;um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file:///D:\Manjubharkavi\Production\August\30-Aug\Ch%2003\JPEG%20FILES\Unlabeled\03_12OceanAcidification-U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VT3Y3_gHGg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orlingkindersley-uk.co.uk/static/clipart/uk/dk/sci_matter/image_sci_matter009.jpg&amp;imgrefurl=http://www.dorlingkindersley-uk.co.uk/nf/ClipArt/Image/0,,239037_1584210_239070,00.html&amp;usg=__0HHM8QxKQDqRcab7ivLGI0Jl8E0=&amp;h=485&amp;w=243&amp;sz=27&amp;hl=en&amp;start=5&amp;tbnid=-ThUeyeg25JQcM:&amp;tbnh=129&amp;tbnw=65&amp;prev=/images?q=dissolving&amp;gbv=2&amp;hl=en&amp;safe=active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gallery.hd.org/_exhibits/natural-science/_more2006/_more01/meniscus-on-water-surface-tension-supporting-steel-paperclip-in-drinking-glass-tumbler-beaker-8-AJHD.jpg&amp;imgrefurl=http://www.webelements.com/nexus/node/786&amp;usg=__Xc0gqIWnhRTLwcT3KPI757Wrh4k=&amp;h=785&amp;w=913&amp;sz=114&amp;hl=en&amp;start=3&amp;tbnid=fP1PKs-7naFgzM:&amp;tbnh=126&amp;tbnw=147&amp;prev=/images?q=surface+tension&amp;gbv=2&amp;ndsp=20&amp;hl=en&amp;safe=active&amp;sa=N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D:\Manjubharkavi\Production\August\30-Aug\Ch%2003\JPEG%20FILES\Unlabeled\03_03_WaterTransport-U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Molecule That Supports All of Life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makes life possible on Earth</a:t>
            </a:r>
          </a:p>
          <a:p>
            <a:r>
              <a:rPr lang="en-US" dirty="0" smtClean="0"/>
              <a:t>Water is the only common substance to exist in the natural environment in all three physical states of matter</a:t>
            </a:r>
          </a:p>
          <a:p>
            <a:r>
              <a:rPr lang="en-US" dirty="0" smtClean="0"/>
              <a:t>Water’s unique emergent properties help make Earth suitable for life</a:t>
            </a:r>
          </a:p>
          <a:p>
            <a:r>
              <a:rPr lang="en-US" dirty="0" smtClean="0"/>
              <a:t>The structure of the water molecule allows it to interact with other molecules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2" y="304800"/>
            <a:ext cx="8839199" cy="5217186"/>
          </a:xfrm>
        </p:spPr>
        <p:txBody>
          <a:bodyPr/>
          <a:lstStyle/>
          <a:p>
            <a:r>
              <a:rPr lang="en-US" dirty="0" smtClean="0"/>
              <a:t>Water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high specific heat can be traced to hydrogen bonding</a:t>
            </a:r>
          </a:p>
          <a:p>
            <a:pPr lvl="1"/>
            <a:r>
              <a:rPr lang="en-US" dirty="0" smtClean="0"/>
              <a:t>Heat is absorbed when hydrogen bonds break</a:t>
            </a:r>
          </a:p>
          <a:p>
            <a:pPr lvl="1"/>
            <a:r>
              <a:rPr lang="en-US" dirty="0" smtClean="0"/>
              <a:t>Heat is released when hydrogen bonds form</a:t>
            </a:r>
          </a:p>
          <a:p>
            <a:r>
              <a:rPr lang="en-US" dirty="0" smtClean="0"/>
              <a:t>The high specific heat of water minimizes temperature fluctuations to within limits that </a:t>
            </a:r>
            <a:br>
              <a:rPr lang="en-US" dirty="0" smtClean="0"/>
            </a:br>
            <a:r>
              <a:rPr lang="en-US" dirty="0" smtClean="0"/>
              <a:t>permit life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12.22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0876"/>
            <a:ext cx="7162800" cy="29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723549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latin typeface="Script MT Bold" pitchFamily="66" charset="0"/>
                <a:ea typeface="+mj-ea"/>
              </a:rPr>
              <a:t>Evaporative Cooling</a:t>
            </a:r>
            <a:br>
              <a:rPr lang="en-US" sz="4000" dirty="0" smtClean="0">
                <a:solidFill>
                  <a:srgbClr val="000000"/>
                </a:solidFill>
                <a:latin typeface="Script MT Bold" pitchFamily="66" charset="0"/>
                <a:ea typeface="+mj-ea"/>
              </a:rPr>
            </a:br>
            <a:r>
              <a:rPr lang="en-US" sz="2000" dirty="0" smtClean="0">
                <a:solidFill>
                  <a:srgbClr val="000000"/>
                </a:solidFill>
                <a:latin typeface="Script MT Bold" pitchFamily="66" charset="0"/>
                <a:ea typeface="+mj-ea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j-ea"/>
              </a:rPr>
              <a:t>Vaporization= liquid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j-ea"/>
                <a:sym typeface="Wingdings" pitchFamily="2" charset="2"/>
              </a:rPr>
              <a:t> gas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  <a:ea typeface="+mj-ea"/>
                <a:sym typeface="Wingdings" pitchFamily="2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+mj-ea"/>
                <a:sym typeface="Wingdings" pitchFamily="2" charset="2"/>
              </a:rPr>
              <a:t>	Heat of Vaporization= quantity of heat a liquid must absorb 	for 1 g to be converted to gaseous state(2260J/g)</a:t>
            </a:r>
            <a:endParaRPr lang="en-US" sz="4000" dirty="0" smtClean="0">
              <a:solidFill>
                <a:srgbClr val="000000"/>
              </a:solidFill>
              <a:latin typeface="Arial" charset="0"/>
              <a:ea typeface="+mj-ea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15400" cy="4343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Tahoma" charset="0"/>
              </a:rPr>
              <a:t>Evaporative cooling </a:t>
            </a:r>
            <a:r>
              <a:rPr lang="en-US" sz="2800" dirty="0">
                <a:latin typeface="Tahoma" charset="0"/>
              </a:rPr>
              <a:t>= </a:t>
            </a:r>
            <a:r>
              <a:rPr lang="en-US" sz="2800" dirty="0">
                <a:solidFill>
                  <a:srgbClr val="67FF67"/>
                </a:solidFill>
                <a:latin typeface="Tahoma" charset="0"/>
              </a:rPr>
              <a:t>cooling of a liquid</a:t>
            </a:r>
            <a:r>
              <a:rPr lang="ja-JP" altLang="en-US" sz="2800" dirty="0">
                <a:solidFill>
                  <a:srgbClr val="67FF67"/>
                </a:solidFill>
                <a:latin typeface="Tahoma" charset="0"/>
              </a:rPr>
              <a:t>’</a:t>
            </a:r>
            <a:r>
              <a:rPr lang="en-US" sz="2800" dirty="0">
                <a:solidFill>
                  <a:srgbClr val="67FF67"/>
                </a:solidFill>
                <a:latin typeface="Tahoma" charset="0"/>
              </a:rPr>
              <a:t>s surface when the liquid evaporates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Tahoma" charset="0"/>
              </a:rPr>
              <a:t>	</a:t>
            </a:r>
            <a:r>
              <a:rPr lang="en-US" sz="2000" dirty="0">
                <a:latin typeface="Tahoma" charset="0"/>
              </a:rPr>
              <a:t>*as large # of molecules break free and depart, they carry away some energy and decrease water</a:t>
            </a:r>
            <a:r>
              <a:rPr lang="ja-JP" altLang="en-US" sz="2000" dirty="0">
                <a:latin typeface="Tahoma" charset="0"/>
              </a:rPr>
              <a:t>’</a:t>
            </a:r>
            <a:r>
              <a:rPr lang="en-US" sz="2000" dirty="0">
                <a:latin typeface="Tahoma" charset="0"/>
              </a:rPr>
              <a:t>s surface temp</a:t>
            </a:r>
            <a:r>
              <a:rPr lang="en-US" sz="2000" dirty="0" smtClean="0">
                <a:latin typeface="Tahoma" charset="0"/>
              </a:rPr>
              <a:t>.</a:t>
            </a:r>
            <a:endParaRPr lang="en-US" sz="2000" dirty="0">
              <a:latin typeface="Tahoma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Water</a:t>
            </a:r>
            <a:r>
              <a:rPr lang="ja-JP" altLang="en-US" sz="2800" dirty="0">
                <a:solidFill>
                  <a:srgbClr val="3366FF"/>
                </a:solidFill>
                <a:latin typeface="Tahoma" charset="0"/>
              </a:rPr>
              <a:t>’</a:t>
            </a: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s high heat of vaporization: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Moderates earth</a:t>
            </a:r>
            <a:r>
              <a:rPr lang="ja-JP" altLang="en-US" sz="2800" dirty="0">
                <a:solidFill>
                  <a:srgbClr val="3366FF"/>
                </a:solidFill>
                <a:latin typeface="Tahoma" charset="0"/>
              </a:rPr>
              <a:t>’</a:t>
            </a: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s climate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Stabilizes temp. in aquatic ecosystems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3366FF"/>
                </a:solidFill>
                <a:latin typeface="Tahoma" charset="0"/>
              </a:rPr>
              <a:t>Helps organisms from overheating by evaporative cooling</a:t>
            </a:r>
          </a:p>
        </p:txBody>
      </p:sp>
      <p:pic>
        <p:nvPicPr>
          <p:cNvPr id="25604" name="Picture 6" descr="swe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438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Evaporative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Evaporation (or vaporization) is transformation of a substance from liquid to gas</a:t>
            </a:r>
          </a:p>
          <a:p>
            <a:r>
              <a:rPr lang="en-US" b="1" dirty="0" smtClean="0"/>
              <a:t>Heat of vaporization</a:t>
            </a:r>
            <a:r>
              <a:rPr lang="en-US" dirty="0" smtClean="0"/>
              <a:t> is the heat a liquid must absorb for 1 g to be converted to gas</a:t>
            </a:r>
          </a:p>
          <a:p>
            <a:r>
              <a:rPr lang="en-US" dirty="0" smtClean="0"/>
              <a:t>As a liquid evaporates, its remaining surface cools, a process called </a:t>
            </a:r>
            <a:r>
              <a:rPr lang="en-US" b="1" dirty="0" smtClean="0"/>
              <a:t>evaporative cooling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Evaporative cooling of water helps stabilize temperatures in organisms and bodies of water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Floating of Ice on Liquid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 floats in liquid water because hydrogen bonds in ice are more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ordered,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making ice less dense than water</a:t>
            </a:r>
          </a:p>
          <a:p>
            <a:r>
              <a:rPr lang="en-US" dirty="0" smtClean="0"/>
              <a:t>Water reaches its greatest density at 4ºC</a:t>
            </a:r>
          </a:p>
          <a:p>
            <a:r>
              <a:rPr lang="en-US" dirty="0" smtClean="0"/>
              <a:t>If ice sank, all bodies of water would eventually freeze solid, making life impossible on Earth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00219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ahoma" charset="0"/>
              </a:rPr>
              <a:t>The special case of ice </a:t>
            </a:r>
            <a:r>
              <a:rPr lang="en-US" sz="4000" dirty="0" smtClean="0">
                <a:solidFill>
                  <a:srgbClr val="3366FF"/>
                </a:solidFill>
                <a:latin typeface="Showcard Gothic" charset="0"/>
              </a:rPr>
              <a:t>ice floats</a:t>
            </a:r>
            <a:r>
              <a:rPr lang="en-US" sz="4000" dirty="0">
                <a:solidFill>
                  <a:srgbClr val="3366FF"/>
                </a:solidFill>
                <a:latin typeface="Script MT Bold" charset="0"/>
              </a:rPr>
              <a:t>!</a:t>
            </a:r>
            <a:r>
              <a:rPr lang="en-US" sz="4000" dirty="0" smtClean="0">
                <a:solidFill>
                  <a:srgbClr val="3366FF"/>
                </a:solidFill>
                <a:latin typeface="Script MT Bold" charset="0"/>
              </a:rPr>
              <a:t>!</a:t>
            </a:r>
            <a:endParaRPr lang="en-US" sz="4000" dirty="0">
              <a:solidFill>
                <a:srgbClr val="3366FF"/>
              </a:solidFill>
              <a:latin typeface="Script MT Bold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0" y="914400"/>
            <a:ext cx="8991600" cy="3032125"/>
          </a:xfrm>
        </p:spPr>
        <p:txBody>
          <a:bodyPr/>
          <a:lstStyle/>
          <a:p>
            <a:pPr eaLnBrk="1" hangingPunct="1"/>
            <a:r>
              <a:rPr lang="en-US" sz="2600" dirty="0" smtClean="0">
                <a:latin typeface="Tahoma" charset="0"/>
              </a:rPr>
              <a:t>Most </a:t>
            </a:r>
            <a:r>
              <a:rPr lang="en-US" sz="2600" dirty="0">
                <a:latin typeface="Tahoma" charset="0"/>
              </a:rPr>
              <a:t>substances are more dense when they are solid, but</a:t>
            </a:r>
          </a:p>
          <a:p>
            <a:pPr eaLnBrk="1" hangingPunct="1">
              <a:buFontTx/>
              <a:buNone/>
            </a:pPr>
            <a:r>
              <a:rPr lang="en-US" sz="2600" dirty="0">
                <a:latin typeface="Tahoma" charset="0"/>
              </a:rPr>
              <a:t>	Not water…it is most dense at </a:t>
            </a:r>
            <a:r>
              <a:rPr lang="en-US" sz="2600" u="sng" dirty="0">
                <a:latin typeface="Tahoma" charset="0"/>
              </a:rPr>
              <a:t>		</a:t>
            </a:r>
            <a:r>
              <a:rPr lang="en-US" sz="2600" dirty="0">
                <a:latin typeface="Tahoma" charset="0"/>
              </a:rPr>
              <a:t> degrees</a:t>
            </a:r>
          </a:p>
          <a:p>
            <a:pPr lvl="1" eaLnBrk="1" hangingPunct="1"/>
            <a:r>
              <a:rPr lang="en-US" sz="2400" dirty="0" smtClean="0">
                <a:latin typeface="Tahoma" charset="0"/>
              </a:rPr>
              <a:t>H </a:t>
            </a:r>
            <a:r>
              <a:rPr lang="en-US" sz="2400" dirty="0">
                <a:latin typeface="Tahoma" charset="0"/>
              </a:rPr>
              <a:t>bonds form a </a:t>
            </a:r>
            <a:r>
              <a:rPr lang="en-US" sz="2400" dirty="0" smtClean="0">
                <a:latin typeface="Tahoma" charset="0"/>
              </a:rPr>
              <a:t>crystal and floats</a:t>
            </a:r>
          </a:p>
          <a:p>
            <a:r>
              <a:rPr lang="en-US" sz="2600" dirty="0"/>
              <a:t>If ice sank, all bodies of water would eventually freeze solid, making life impossible on </a:t>
            </a:r>
            <a:r>
              <a:rPr lang="en-US" sz="2600" dirty="0" smtClean="0"/>
              <a:t>Earth</a:t>
            </a:r>
            <a:endParaRPr lang="en-US" sz="2600" dirty="0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5105400" y="1447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4</a:t>
            </a:r>
            <a:r>
              <a:rPr lang="ar-sa" sz="2400" dirty="0">
                <a:cs typeface="Tahoma" charset="0"/>
              </a:rPr>
              <a:t>۫</a:t>
            </a:r>
            <a:r>
              <a:rPr lang="en-US" sz="2400" dirty="0">
                <a:cs typeface="Tahoma" charset="0"/>
              </a:rPr>
              <a:t> C</a:t>
            </a:r>
            <a:endParaRPr lang="ar-sa" sz="2400" dirty="0">
              <a:cs typeface="Tahoma" charset="0"/>
            </a:endParaRPr>
          </a:p>
        </p:txBody>
      </p:sp>
      <p:pic>
        <p:nvPicPr>
          <p:cNvPr id="2" name="Picture 1" descr="Screen Shot 2017-08-24 at 12.26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0"/>
            <a:ext cx="6172200" cy="28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Why is </a:t>
            </a:r>
            <a:r>
              <a:rPr lang="ja-JP" altLang="en-US">
                <a:latin typeface="Tahoma" charset="0"/>
              </a:rPr>
              <a:t>“</a:t>
            </a:r>
            <a:r>
              <a:rPr lang="en-US">
                <a:latin typeface="Tahoma" charset="0"/>
              </a:rPr>
              <a:t>ice floats</a:t>
            </a:r>
            <a:r>
              <a:rPr lang="ja-JP" altLang="en-US">
                <a:latin typeface="Tahoma" charset="0"/>
              </a:rPr>
              <a:t>”</a:t>
            </a:r>
            <a:r>
              <a:rPr lang="en-US">
                <a:latin typeface="Tahoma" charset="0"/>
              </a:rPr>
              <a:t> important?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3608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Oceans &amp; lakes don</a:t>
            </a:r>
            <a:r>
              <a:rPr lang="ja-JP" altLang="en-US" dirty="0">
                <a:latin typeface="Tahoma" charset="0"/>
              </a:rPr>
              <a:t>’</a:t>
            </a:r>
            <a:r>
              <a:rPr lang="en-US" dirty="0">
                <a:latin typeface="Tahoma" charset="0"/>
              </a:rPr>
              <a:t>t freeze solid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surface ice insulates water below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allowing life to survive the winter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if ice sank…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ponds, lakes &amp; even oceans would freeze solid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in summer, only upper few inches would thaw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seasonal turnover of lakes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cycling nutrients in autumn</a:t>
            </a:r>
          </a:p>
        </p:txBody>
      </p:sp>
      <p:pic>
        <p:nvPicPr>
          <p:cNvPr id="106500" name="Picture 4" descr="lak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9"/>
          <a:stretch>
            <a:fillRect/>
          </a:stretch>
        </p:blipFill>
        <p:spPr bwMode="auto">
          <a:xfrm>
            <a:off x="368300" y="4868863"/>
            <a:ext cx="3708400" cy="1898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 descr="lake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0"/>
          <a:stretch>
            <a:fillRect/>
          </a:stretch>
        </p:blipFill>
        <p:spPr bwMode="auto">
          <a:xfrm>
            <a:off x="5184775" y="4841875"/>
            <a:ext cx="3500438" cy="19097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4191000" y="5557838"/>
            <a:ext cx="877888" cy="4619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40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217186"/>
          </a:xfrm>
        </p:spPr>
        <p:txBody>
          <a:bodyPr/>
          <a:lstStyle/>
          <a:p>
            <a:r>
              <a:rPr lang="en-CA" dirty="0" smtClean="0"/>
              <a:t>Many scientists are worried that global warming is having a profound effect on icy environments around the globe</a:t>
            </a:r>
          </a:p>
          <a:p>
            <a:pPr lvl="1"/>
            <a:r>
              <a:rPr lang="en-CA" dirty="0" smtClean="0"/>
              <a:t>The rate poses an extreme challenge to animals that depend on ice for their survival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12.3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48922"/>
            <a:ext cx="5486400" cy="42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7710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9247"/>
                </a:solidFill>
                <a:latin typeface="Allegro BT" charset="0"/>
              </a:rPr>
              <a:t>Universal Solvent </a:t>
            </a:r>
            <a:r>
              <a:rPr lang="ja-JP" altLang="en-US" sz="3200" dirty="0">
                <a:solidFill>
                  <a:srgbClr val="009247"/>
                </a:solidFill>
                <a:latin typeface="Allegro BT" charset="0"/>
              </a:rPr>
              <a:t>“</a:t>
            </a:r>
            <a:r>
              <a:rPr lang="en-US" sz="3200" dirty="0">
                <a:solidFill>
                  <a:srgbClr val="009247"/>
                </a:solidFill>
                <a:latin typeface="Allegro BT" charset="0"/>
              </a:rPr>
              <a:t>like dissolves like</a:t>
            </a:r>
            <a:r>
              <a:rPr lang="ja-JP" altLang="en-US" sz="3200" dirty="0">
                <a:solidFill>
                  <a:srgbClr val="009247"/>
                </a:solidFill>
                <a:latin typeface="Allegro BT" charset="0"/>
              </a:rPr>
              <a:t>”</a:t>
            </a:r>
            <a:endParaRPr lang="en-US" dirty="0">
              <a:solidFill>
                <a:srgbClr val="009247"/>
              </a:solidFill>
              <a:latin typeface="Allegro BT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okman Old Style" charset="0"/>
              </a:rPr>
              <a:t>Solution = a liquid that is a </a:t>
            </a:r>
            <a:r>
              <a:rPr lang="en-US" sz="2800" dirty="0">
                <a:solidFill>
                  <a:srgbClr val="3366FF"/>
                </a:solidFill>
                <a:latin typeface="Algerian" charset="0"/>
              </a:rPr>
              <a:t>homogeneous</a:t>
            </a:r>
            <a:r>
              <a:rPr lang="en-US" sz="2800" dirty="0">
                <a:solidFill>
                  <a:srgbClr val="3366FF"/>
                </a:solidFill>
                <a:latin typeface="Bookman Old Style" charset="0"/>
              </a:rPr>
              <a:t> </a:t>
            </a:r>
            <a:r>
              <a:rPr lang="en-US" sz="2800" dirty="0">
                <a:latin typeface="Bookman Old Style" charset="0"/>
              </a:rPr>
              <a:t>mixture of 2 or more substances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okman Old Style" charset="0"/>
              </a:rPr>
              <a:t>Solvent =  Dissolving agent of the solution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okman Old Style" charset="0"/>
              </a:rPr>
              <a:t>Solute = Substance dissolved in the solution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ookman Old Style" charset="0"/>
              </a:rPr>
              <a:t>Aqueous</a:t>
            </a:r>
            <a:r>
              <a:rPr lang="en-US" sz="2800" dirty="0">
                <a:solidFill>
                  <a:srgbClr val="FF0000"/>
                </a:solidFill>
                <a:latin typeface="Bookman Old Style" charset="0"/>
              </a:rPr>
              <a:t> </a:t>
            </a:r>
            <a:r>
              <a:rPr lang="en-US" sz="2800" dirty="0">
                <a:latin typeface="Bookman Old Style" charset="0"/>
              </a:rPr>
              <a:t>= Solution in which </a:t>
            </a:r>
            <a:r>
              <a:rPr lang="en-US" sz="2800" dirty="0">
                <a:solidFill>
                  <a:srgbClr val="3366FF"/>
                </a:solidFill>
                <a:latin typeface="Algerian" charset="0"/>
              </a:rPr>
              <a:t>water</a:t>
            </a:r>
            <a:r>
              <a:rPr lang="en-US" sz="2800" dirty="0">
                <a:solidFill>
                  <a:srgbClr val="3366FF"/>
                </a:solidFill>
                <a:latin typeface="Bookman Old Style" charset="0"/>
              </a:rPr>
              <a:t> </a:t>
            </a:r>
            <a:r>
              <a:rPr lang="en-US" sz="2800" dirty="0">
                <a:latin typeface="Bookman Old Style" charset="0"/>
              </a:rPr>
              <a:t>is the solvent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4343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  <a:ea typeface="+mn-ea"/>
              </a:rPr>
              <a:t>Water is a medium for the chemical reactions of life~ METABOLISM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Tahoma" panose="020B0604030504040204" pitchFamily="34" charset="0"/>
              <a:ea typeface="+mn-ea"/>
            </a:endParaRPr>
          </a:p>
        </p:txBody>
      </p:sp>
      <p:pic>
        <p:nvPicPr>
          <p:cNvPr id="33797" name="Picture 9" descr="kool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29050"/>
            <a:ext cx="22526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 bwMode="auto">
          <a:xfrm>
            <a:off x="1265238" y="3176588"/>
            <a:ext cx="36544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Water is the solvent of life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438" y="1371600"/>
            <a:ext cx="8437562" cy="2382838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Polarity makes H</a:t>
            </a:r>
            <a:r>
              <a:rPr lang="en-US" baseline="-25000">
                <a:latin typeface="Tahoma" charset="0"/>
              </a:rPr>
              <a:t>2</a:t>
            </a:r>
            <a:r>
              <a:rPr lang="en-US">
                <a:latin typeface="Tahoma" charset="0"/>
              </a:rPr>
              <a:t>O a good </a:t>
            </a:r>
            <a:r>
              <a:rPr lang="en-US" u="sng">
                <a:latin typeface="Tahoma" charset="0"/>
              </a:rPr>
              <a:t>solvent</a:t>
            </a:r>
            <a:endParaRPr lang="en-US">
              <a:latin typeface="Tahoma" charset="0"/>
            </a:endParaRPr>
          </a:p>
          <a:p>
            <a:pPr lvl="1" eaLnBrk="1" hangingPunct="1"/>
            <a:r>
              <a:rPr lang="en-US">
                <a:latin typeface="Tahoma" charset="0"/>
              </a:rPr>
              <a:t>polar H</a:t>
            </a:r>
            <a:r>
              <a:rPr lang="en-US" baseline="-25000">
                <a:latin typeface="Tahoma" charset="0"/>
              </a:rPr>
              <a:t>2</a:t>
            </a:r>
            <a:r>
              <a:rPr lang="en-US">
                <a:latin typeface="Tahoma" charset="0"/>
              </a:rPr>
              <a:t>O molecules surround + &amp; – ions</a:t>
            </a:r>
          </a:p>
          <a:p>
            <a:pPr lvl="1" eaLnBrk="1" hangingPunct="1"/>
            <a:r>
              <a:rPr lang="en-US" u="sng">
                <a:latin typeface="Tahoma" charset="0"/>
              </a:rPr>
              <a:t>solvents</a:t>
            </a:r>
            <a:r>
              <a:rPr lang="en-US">
                <a:latin typeface="Tahoma" charset="0"/>
              </a:rPr>
              <a:t> dissolve </a:t>
            </a:r>
            <a:r>
              <a:rPr lang="en-US" u="sng">
                <a:latin typeface="Tahoma" charset="0"/>
              </a:rPr>
              <a:t>solutes</a:t>
            </a:r>
            <a:r>
              <a:rPr lang="en-US">
                <a:latin typeface="Tahoma" charset="0"/>
              </a:rPr>
              <a:t> creating </a:t>
            </a:r>
            <a:r>
              <a:rPr lang="en-US" u="sng">
                <a:latin typeface="Tahoma" charset="0"/>
              </a:rPr>
              <a:t>solutions</a:t>
            </a:r>
            <a:endParaRPr lang="en-US">
              <a:latin typeface="Tahoma" charset="0"/>
            </a:endParaRP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36925"/>
            <a:ext cx="3352800" cy="32242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4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199" cy="5217186"/>
          </a:xfrm>
        </p:spPr>
        <p:txBody>
          <a:bodyPr/>
          <a:lstStyle/>
          <a:p>
            <a:r>
              <a:rPr lang="en-US" dirty="0" smtClean="0"/>
              <a:t>Water can also dissolve compounds made of nonionic polar molecules</a:t>
            </a:r>
          </a:p>
          <a:p>
            <a:r>
              <a:rPr lang="en-US" dirty="0" smtClean="0"/>
              <a:t>Even large polar molecules such as proteins</a:t>
            </a:r>
            <a:br>
              <a:rPr lang="en-US" dirty="0" smtClean="0"/>
            </a:br>
            <a:r>
              <a:rPr lang="en-US" dirty="0" smtClean="0"/>
              <a:t>can dissolve in water if they have ionic and</a:t>
            </a:r>
            <a:br>
              <a:rPr lang="en-US" dirty="0" smtClean="0"/>
            </a:br>
            <a:r>
              <a:rPr lang="en-US" dirty="0" smtClean="0"/>
              <a:t>polar regions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12.36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48000"/>
            <a:ext cx="587064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943600" cy="1384300"/>
          </a:xfrm>
        </p:spPr>
        <p:txBody>
          <a:bodyPr/>
          <a:lstStyle/>
          <a:p>
            <a:pPr eaLnBrk="1" hangingPunct="1"/>
            <a:r>
              <a:rPr lang="en-US" sz="3200">
                <a:latin typeface="Tahoma" charset="0"/>
              </a:rPr>
              <a:t>Water is essential to all life on Earth!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Water makes up about 70% of all living organisms on Earth (almost 90% of body weight!).  This is some more evidence that life originated in water.  Terrestrial organisms, like humans, have to carry their water with them.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Human brains are about 70% water.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Human lungs are nearly 90% water.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Human blood is about 83% water.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ahoma" charset="0"/>
              </a:rPr>
              <a:t>To remain alive, an adult human must replace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2.5 Liters</a:t>
            </a:r>
            <a:r>
              <a:rPr lang="en-US" sz="2400" dirty="0">
                <a:latin typeface="Tahoma" charset="0"/>
              </a:rPr>
              <a:t> of water/day.  Much of this comes from foods that we eat. Humans</a:t>
            </a:r>
            <a:r>
              <a:rPr lang="ja-JP" altLang="en-US" sz="2400" dirty="0">
                <a:latin typeface="Tahoma" charset="0"/>
              </a:rPr>
              <a:t>’</a:t>
            </a:r>
            <a:r>
              <a:rPr lang="en-US" sz="2400" dirty="0">
                <a:latin typeface="Tahoma" charset="0"/>
              </a:rPr>
              <a:t> sense of smell, taste and sight require water, and our alveoli, for gas exchange, always remain moist!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Tahoma" charset="0"/>
            </a:endParaRPr>
          </a:p>
        </p:txBody>
      </p:sp>
      <p:pic>
        <p:nvPicPr>
          <p:cNvPr id="10244" name="Picture 4" descr="132397331_6f9a5a3f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0"/>
            <a:ext cx="27400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brai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913662"/>
            <a:ext cx="11430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lu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1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/>
          <a:p>
            <a:r>
              <a:rPr lang="en-US" i="1" smtClean="0"/>
              <a:t>Hydrophilic and Hydrophobic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hydrophilic</a:t>
            </a:r>
            <a:r>
              <a:rPr lang="en-US" dirty="0" smtClean="0"/>
              <a:t> substance is one that has an</a:t>
            </a:r>
            <a:br>
              <a:rPr lang="en-US" dirty="0" smtClean="0"/>
            </a:br>
            <a:r>
              <a:rPr lang="en-US" dirty="0" smtClean="0"/>
              <a:t>affinity for water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hydrophobic</a:t>
            </a:r>
            <a:r>
              <a:rPr lang="en-US" dirty="0" smtClean="0"/>
              <a:t> substance is one that does not have an affinity for water</a:t>
            </a:r>
          </a:p>
          <a:p>
            <a:r>
              <a:rPr lang="en-US" dirty="0" smtClean="0"/>
              <a:t>Oil molecules are hydrophobic because they</a:t>
            </a:r>
            <a:br>
              <a:rPr lang="en-US" dirty="0" smtClean="0"/>
            </a:br>
            <a:r>
              <a:rPr lang="en-US" dirty="0" smtClean="0"/>
              <a:t>have relatively nonpolar bonds</a:t>
            </a:r>
          </a:p>
          <a:p>
            <a:r>
              <a:rPr lang="en-US" dirty="0" smtClean="0"/>
              <a:t>Hydrophobic molecules related to oils are the major ingredients of cell membranes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/>
          <a:p>
            <a:r>
              <a:rPr lang="en-US" dirty="0" smtClean="0"/>
              <a:t>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hydrogen atom in a hydrogen bond between two water molecules can shift from one to the other</a:t>
            </a:r>
          </a:p>
          <a:p>
            <a:pPr lvl="1"/>
            <a:r>
              <a:rPr lang="en-US" dirty="0" smtClean="0"/>
              <a:t>The hydrogen atom leaves its electron behind and is transferred as a proton, or </a:t>
            </a:r>
            <a:r>
              <a:rPr lang="en-US" b="1" dirty="0" smtClean="0"/>
              <a:t>hydrogen ion</a:t>
            </a:r>
            <a:r>
              <a:rPr lang="en-US" dirty="0" smtClean="0"/>
              <a:t> (H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molecule that lost the proton is now a </a:t>
            </a:r>
            <a:r>
              <a:rPr lang="en-US" b="1" dirty="0" smtClean="0"/>
              <a:t>hydroxide ion</a:t>
            </a:r>
            <a:r>
              <a:rPr lang="en-US" dirty="0" smtClean="0"/>
              <a:t> (OH</a:t>
            </a:r>
            <a:r>
              <a:rPr lang="en-US" baseline="30000" dirty="0" smtClean="0">
                <a:latin typeface="+mj-lt"/>
                <a:cs typeface="Arial"/>
              </a:rPr>
              <a:t>–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molecule with the extra proton is now a </a:t>
            </a:r>
            <a:r>
              <a:rPr lang="en-US" b="1" dirty="0" smtClean="0"/>
              <a:t>hydronium ion</a:t>
            </a:r>
            <a:r>
              <a:rPr lang="en-US" dirty="0" smtClean="0"/>
              <a:t> (H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 smtClean="0"/>
              <a:t>), though it is often represented as H</a:t>
            </a:r>
            <a:r>
              <a:rPr lang="en-US" baseline="30000" dirty="0">
                <a:latin typeface="+mj-lt"/>
              </a:rPr>
              <a:t>+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in a state of dynamic equilibrium in which water molecules dissociate at the same rate at which they are being reformed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11.02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6935989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 statistically rare, the dissociation of water molecules has a great effect on organisms</a:t>
            </a:r>
          </a:p>
          <a:p>
            <a:r>
              <a:rPr lang="en-US" dirty="0" smtClean="0"/>
              <a:t>Changes in concentrations of H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/>
              <a:t> and OH</a:t>
            </a:r>
            <a:r>
              <a:rPr lang="en-US" baseline="30000" dirty="0" smtClean="0">
                <a:latin typeface="+mj-lt"/>
                <a:cs typeface="Arial"/>
              </a:rPr>
              <a:t>–</a:t>
            </a:r>
            <a:r>
              <a:rPr lang="en-US" dirty="0" smtClean="0"/>
              <a:t> can drastically affect the chemistry of a cell</a:t>
            </a:r>
          </a:p>
          <a:p>
            <a:r>
              <a:rPr lang="en-US" dirty="0"/>
              <a:t>Concentrations of H</a:t>
            </a:r>
            <a:r>
              <a:rPr lang="en-US" baseline="30000" dirty="0"/>
              <a:t>+</a:t>
            </a:r>
            <a:r>
              <a:rPr lang="en-US" dirty="0"/>
              <a:t> and OH</a:t>
            </a:r>
            <a:r>
              <a:rPr lang="en-US" baseline="30000" dirty="0"/>
              <a:t>–</a:t>
            </a:r>
            <a:r>
              <a:rPr lang="en-US" dirty="0"/>
              <a:t> are equal in</a:t>
            </a:r>
            <a:br>
              <a:rPr lang="en-US" dirty="0"/>
            </a:br>
            <a:r>
              <a:rPr lang="en-US" dirty="0"/>
              <a:t>pure water</a:t>
            </a:r>
          </a:p>
          <a:p>
            <a:r>
              <a:rPr lang="en-US" dirty="0"/>
              <a:t>Adding certain solutes, called acids and bases, modifies the concentrations of H</a:t>
            </a:r>
            <a:r>
              <a:rPr lang="en-US" baseline="30000" dirty="0"/>
              <a:t>+</a:t>
            </a:r>
            <a:r>
              <a:rPr lang="en-US" dirty="0"/>
              <a:t> and OH</a:t>
            </a:r>
            <a:r>
              <a:rPr lang="en-US" baseline="30000" dirty="0"/>
              <a:t>–</a:t>
            </a:r>
            <a:endParaRPr lang="en-US" dirty="0"/>
          </a:p>
          <a:p>
            <a:r>
              <a:rPr lang="en-US" dirty="0"/>
              <a:t>Biologists use the pH scale to describe whether a solution is acidic or basic (the opposite of acidic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acid</a:t>
            </a:r>
            <a:r>
              <a:rPr lang="en-US" dirty="0" smtClean="0"/>
              <a:t> is a substance that increases the H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/>
              <a:t> concentration of a solution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base</a:t>
            </a:r>
            <a:r>
              <a:rPr lang="en-US" dirty="0" smtClean="0"/>
              <a:t> is a substance that reduces the H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/>
              <a:t> concentration of a solution</a:t>
            </a:r>
          </a:p>
          <a:p>
            <a:r>
              <a:rPr lang="en-US" dirty="0" smtClean="0"/>
              <a:t>Strong acids and bases dissociate completely</a:t>
            </a:r>
            <a:br>
              <a:rPr lang="en-US" dirty="0" smtClean="0"/>
            </a:br>
            <a:r>
              <a:rPr lang="en-US" dirty="0" smtClean="0"/>
              <a:t>in water</a:t>
            </a:r>
          </a:p>
          <a:p>
            <a:r>
              <a:rPr lang="en-US" dirty="0" smtClean="0"/>
              <a:t>Weak acids and bases reversibly release and accept back hydrogen ions, but can still shift the balance of H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/>
              <a:t> and OH</a:t>
            </a:r>
            <a:r>
              <a:rPr lang="en-US" baseline="30000" dirty="0" smtClean="0">
                <a:latin typeface="+mj-lt"/>
              </a:rPr>
              <a:t>–</a:t>
            </a:r>
            <a:r>
              <a:rPr lang="en-US" dirty="0" smtClean="0"/>
              <a:t> away from neutrality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3657600" cy="5217186"/>
          </a:xfrm>
        </p:spPr>
        <p:txBody>
          <a:bodyPr/>
          <a:lstStyle/>
          <a:p>
            <a:r>
              <a:rPr lang="en-US" dirty="0" smtClean="0"/>
              <a:t>Acidic = pH values less than 7</a:t>
            </a:r>
          </a:p>
          <a:p>
            <a:r>
              <a:rPr lang="en-US" dirty="0" smtClean="0"/>
              <a:t>Basic = values greater than 7</a:t>
            </a:r>
          </a:p>
          <a:p>
            <a:r>
              <a:rPr lang="en-US" dirty="0" smtClean="0"/>
              <a:t>Most biological fluids have pH values in the range of 6 to 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11.49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98" y="609600"/>
            <a:ext cx="5797302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internal pH of most living cells is close to 7</a:t>
            </a:r>
          </a:p>
          <a:p>
            <a:r>
              <a:rPr lang="en-US" b="1" dirty="0" smtClean="0"/>
              <a:t>Buffers</a:t>
            </a:r>
            <a:r>
              <a:rPr lang="en-US" dirty="0" smtClean="0"/>
              <a:t> are substances that minimize changes in concentrations of H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/>
              <a:t> and OH</a:t>
            </a:r>
            <a:r>
              <a:rPr lang="en-US" baseline="30000" dirty="0" smtClean="0">
                <a:latin typeface="+mj-lt"/>
              </a:rPr>
              <a:t>–</a:t>
            </a:r>
            <a:r>
              <a:rPr lang="en-US" dirty="0" smtClean="0"/>
              <a:t> in a solution</a:t>
            </a:r>
          </a:p>
          <a:p>
            <a:r>
              <a:rPr lang="en-US" dirty="0" smtClean="0"/>
              <a:t>Most buffer solutions contain a weak acid and its corresponding base, which combine reversibly with H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/>
              <a:t> 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Acidification: A Threat to Our 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activities such as burning fossil fuels threaten water quality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the main product of fossil fuel combustion</a:t>
            </a:r>
          </a:p>
          <a:p>
            <a:r>
              <a:rPr lang="en-US" dirty="0" smtClean="0"/>
              <a:t>About 25% of human-generated CO</a:t>
            </a:r>
            <a:r>
              <a:rPr lang="en-US" baseline="-25000" dirty="0" smtClean="0"/>
              <a:t>2</a:t>
            </a:r>
            <a:r>
              <a:rPr lang="en-US" dirty="0" smtClean="0"/>
              <a:t> is absorbed by the oceans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dissolved in seawater forms carbonic acid; this process is called </a:t>
            </a:r>
            <a:r>
              <a:rPr lang="en-US" b="1" dirty="0" smtClean="0"/>
              <a:t>ocean acidification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895600" y="213360"/>
            <a:ext cx="3352800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3.12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104077" y="1434390"/>
            <a:ext cx="38311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661958" y="2825040"/>
            <a:ext cx="10371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661958" y="3490996"/>
            <a:ext cx="6059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039114" y="2821865"/>
            <a:ext cx="6059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647002" y="3475915"/>
            <a:ext cx="10643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HCO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  <a:endParaRPr lang="en-US" sz="1600" b="1" baseline="300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191514" y="4169652"/>
            <a:ext cx="5995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HCO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278827" y="4752265"/>
            <a:ext cx="6444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CaCO</a:t>
            </a:r>
            <a:r>
              <a:rPr lang="en-US" sz="16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773877" y="4161715"/>
            <a:ext cx="9858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CO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659577" y="4752265"/>
            <a:ext cx="12166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Ca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endParaRPr lang="en-US" sz="1600" b="1" baseline="300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767263" y="2957513"/>
            <a:ext cx="192881" cy="0"/>
          </a:xfrm>
          <a:custGeom>
            <a:avLst/>
            <a:gdLst>
              <a:gd name="connsiteX0" fmla="*/ 0 w 192881"/>
              <a:gd name="connsiteY0" fmla="*/ 0 h 0"/>
              <a:gd name="connsiteX1" fmla="*/ 192881 w 19288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881">
                <a:moveTo>
                  <a:pt x="0" y="0"/>
                </a:moveTo>
                <a:lnTo>
                  <a:pt x="192881" y="0"/>
                </a:lnTo>
              </a:path>
            </a:pathLst>
          </a:custGeom>
          <a:ln w="12700">
            <a:solidFill>
              <a:schemeClr val="tx1"/>
            </a:solidFill>
            <a:tailEnd type="arrow" w="med" len="sm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383881" y="3602831"/>
            <a:ext cx="192882" cy="0"/>
          </a:xfrm>
          <a:custGeom>
            <a:avLst/>
            <a:gdLst>
              <a:gd name="connsiteX0" fmla="*/ 0 w 192882"/>
              <a:gd name="connsiteY0" fmla="*/ 0 h 0"/>
              <a:gd name="connsiteX1" fmla="*/ 192882 w 19288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882">
                <a:moveTo>
                  <a:pt x="0" y="0"/>
                </a:moveTo>
                <a:lnTo>
                  <a:pt x="192882" y="0"/>
                </a:lnTo>
              </a:path>
            </a:pathLst>
          </a:custGeom>
          <a:ln w="12700">
            <a:solidFill>
              <a:schemeClr val="tx1"/>
            </a:solidFill>
            <a:tailEnd type="arrow" w="med" len="sm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919663" y="4288631"/>
            <a:ext cx="197643" cy="0"/>
          </a:xfrm>
          <a:custGeom>
            <a:avLst/>
            <a:gdLst>
              <a:gd name="connsiteX0" fmla="*/ 0 w 197643"/>
              <a:gd name="connsiteY0" fmla="*/ 0 h 0"/>
              <a:gd name="connsiteX1" fmla="*/ 197643 w 1976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643">
                <a:moveTo>
                  <a:pt x="0" y="0"/>
                </a:moveTo>
                <a:lnTo>
                  <a:pt x="197643" y="0"/>
                </a:lnTo>
              </a:path>
            </a:pathLst>
          </a:custGeom>
          <a:ln w="12700">
            <a:solidFill>
              <a:schemeClr val="tx1"/>
            </a:solidFill>
            <a:tailEnd type="arrow" w="med" len="sm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995863" y="4880769"/>
            <a:ext cx="197643" cy="0"/>
          </a:xfrm>
          <a:custGeom>
            <a:avLst/>
            <a:gdLst>
              <a:gd name="connsiteX0" fmla="*/ 0 w 197643"/>
              <a:gd name="connsiteY0" fmla="*/ 0 h 0"/>
              <a:gd name="connsiteX1" fmla="*/ 197643 w 1976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643">
                <a:moveTo>
                  <a:pt x="0" y="0"/>
                </a:moveTo>
                <a:lnTo>
                  <a:pt x="197643" y="0"/>
                </a:lnTo>
              </a:path>
            </a:pathLst>
          </a:custGeom>
          <a:ln w="12700">
            <a:solidFill>
              <a:schemeClr val="tx1"/>
            </a:solidFill>
            <a:tailEnd type="arrow" w="med" len="sm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seawater acidifies, H</a:t>
            </a:r>
            <a:r>
              <a:rPr lang="en-US" baseline="30000" dirty="0" smtClean="0">
                <a:latin typeface="+mj-lt"/>
              </a:rPr>
              <a:t>+</a:t>
            </a:r>
            <a:r>
              <a:rPr lang="en-US" dirty="0" smtClean="0"/>
              <a:t> ions combine with carbonate ions to produce bicarbonate</a:t>
            </a:r>
          </a:p>
          <a:p>
            <a:r>
              <a:rPr lang="en-US" dirty="0" smtClean="0"/>
              <a:t>Carbonate is required for calcification (production of calcium carbonate) by many marine organisms, including reef-building corals</a:t>
            </a:r>
          </a:p>
          <a:p>
            <a:r>
              <a:rPr lang="en-US" dirty="0" smtClean="0"/>
              <a:t>We have made progress in learning about the delicate chemical balances in oceans, lakes,</a:t>
            </a:r>
            <a:br>
              <a:rPr lang="en-US" dirty="0" smtClean="0"/>
            </a:br>
            <a:r>
              <a:rPr lang="en-US" dirty="0" smtClean="0"/>
              <a:t>and rivers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199" cy="5217186"/>
          </a:xfrm>
        </p:spPr>
        <p:txBody>
          <a:bodyPr/>
          <a:lstStyle/>
          <a:p>
            <a:r>
              <a:rPr lang="en-US" dirty="0" smtClean="0"/>
              <a:t>the electrons of the </a:t>
            </a:r>
            <a:r>
              <a:rPr lang="en-US" b="1" dirty="0" smtClean="0"/>
              <a:t>polar covalent bonds</a:t>
            </a:r>
            <a:r>
              <a:rPr lang="en-US" dirty="0" smtClean="0"/>
              <a:t> spend more time near the oxygen than the hydrogen</a:t>
            </a:r>
          </a:p>
          <a:p>
            <a:pPr lvl="1"/>
            <a:r>
              <a:rPr lang="en-US" b="1" dirty="0" smtClean="0"/>
              <a:t>polar molecule</a:t>
            </a:r>
            <a:r>
              <a:rPr lang="en-US" dirty="0" smtClean="0"/>
              <a:t>: overall charge is unevenly distributed</a:t>
            </a:r>
          </a:p>
          <a:p>
            <a:r>
              <a:rPr lang="en-US" dirty="0" smtClean="0"/>
              <a:t>Polarity allows water molecules to form hydrogen bonds with each 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3" name="Picture 2" descr="Screen Shot 2017-08-24 at 11.52.4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/>
          <a:stretch/>
        </p:blipFill>
        <p:spPr>
          <a:xfrm>
            <a:off x="4648200" y="3048000"/>
            <a:ext cx="4191000" cy="383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00"/>
                </a:solidFill>
                <a:latin typeface="Chiller" charset="0"/>
              </a:rPr>
              <a:t>Buffers in the BLOOD!</a:t>
            </a:r>
          </a:p>
        </p:txBody>
      </p:sp>
      <p:pic>
        <p:nvPicPr>
          <p:cNvPr id="83971" name="Picture 3" descr="22181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381250" cy="235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505200" y="1066800"/>
            <a:ext cx="4953000" cy="30813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hiller" charset="0"/>
              </a:rPr>
              <a:t>“You have been ‘kissed’ at the witching hour and your blood has been depleted of water causing a rise in pH (more hydroxide ions) of blood from normal 7.4  How does equilibrium respond knowing a person cannot survive a shift in blood pH of more than 10-fold?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066800" y="56388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Chiller" charset="0"/>
              </a:rPr>
              <a:t>More carbonic acid dissociates resulting in more H</a:t>
            </a:r>
            <a:r>
              <a:rPr lang="en-US" sz="2800" b="1" baseline="30000">
                <a:solidFill>
                  <a:srgbClr val="000000"/>
                </a:solidFill>
                <a:latin typeface="Chiller" charset="0"/>
              </a:rPr>
              <a:t>+ </a:t>
            </a:r>
            <a:r>
              <a:rPr lang="en-US" sz="2800" b="1">
                <a:solidFill>
                  <a:srgbClr val="000000"/>
                </a:solidFill>
                <a:latin typeface="Chiller" charset="0"/>
              </a:rPr>
              <a:t>(producing more water when it joins with the excess OH</a:t>
            </a:r>
            <a:r>
              <a:rPr lang="en-US" sz="2800" b="1" baseline="30000">
                <a:solidFill>
                  <a:srgbClr val="000000"/>
                </a:solidFill>
                <a:latin typeface="Chiller" charset="0"/>
              </a:rPr>
              <a:t>-</a:t>
            </a:r>
            <a:r>
              <a:rPr lang="en-US" sz="2800" b="1">
                <a:solidFill>
                  <a:srgbClr val="000000"/>
                </a:solidFill>
                <a:latin typeface="Chiller" charset="0"/>
              </a:rPr>
              <a:t>)</a:t>
            </a:r>
          </a:p>
        </p:txBody>
      </p:sp>
      <p:pic>
        <p:nvPicPr>
          <p:cNvPr id="83974" name="Picture 6" descr="Buffe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54864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6277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www.youtube.com/watch?v=HVT3Y3_gHGg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0023"/>
      </p:ext>
    </p:extLst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199" cy="5728096"/>
          </a:xfrm>
        </p:spPr>
        <p:txBody>
          <a:bodyPr/>
          <a:lstStyle/>
          <a:p>
            <a:r>
              <a:rPr lang="en-US" dirty="0" smtClean="0"/>
              <a:t>Cohesive behavior</a:t>
            </a:r>
          </a:p>
          <a:p>
            <a:r>
              <a:rPr lang="en-US" dirty="0" smtClean="0"/>
              <a:t>Ability to moderate temperature</a:t>
            </a:r>
          </a:p>
          <a:p>
            <a:r>
              <a:rPr lang="en-US" dirty="0" smtClean="0"/>
              <a:t>Expansion upon freezing </a:t>
            </a:r>
            <a:r>
              <a:rPr lang="en-US" dirty="0" smtClean="0">
                <a:solidFill>
                  <a:schemeClr val="bg2"/>
                </a:solidFill>
              </a:rPr>
              <a:t>- </a:t>
            </a:r>
            <a:r>
              <a:rPr lang="en-US" b="1" dirty="0" smtClean="0">
                <a:solidFill>
                  <a:schemeClr val="bg2"/>
                </a:solidFill>
              </a:rPr>
              <a:t>less </a:t>
            </a:r>
            <a:r>
              <a:rPr lang="en-US" b="1" dirty="0">
                <a:solidFill>
                  <a:schemeClr val="bg2"/>
                </a:solidFill>
              </a:rPr>
              <a:t>dense as a solid</a:t>
            </a:r>
            <a:r>
              <a:rPr lang="en-US" dirty="0">
                <a:solidFill>
                  <a:schemeClr val="bg2"/>
                </a:solidFill>
              </a:rPr>
              <a:t> than it is as a liquid – this is very rare on earth</a:t>
            </a:r>
            <a:r>
              <a:rPr lang="en-US" dirty="0" smtClean="0">
                <a:solidFill>
                  <a:schemeClr val="bg2"/>
                </a:solidFill>
              </a:rPr>
              <a:t>!</a:t>
            </a:r>
            <a:endParaRPr lang="en-US" dirty="0" smtClean="0"/>
          </a:p>
          <a:p>
            <a:r>
              <a:rPr lang="en-US" dirty="0" smtClean="0"/>
              <a:t>Versatility as a solvent</a:t>
            </a:r>
          </a:p>
          <a:p>
            <a:r>
              <a:rPr lang="en-US" dirty="0">
                <a:solidFill>
                  <a:srgbClr val="000000"/>
                </a:solidFill>
              </a:rPr>
              <a:t>Water is “adhesive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6" name="Picture 10" descr="image_sci_matter0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45438"/>
            <a:ext cx="1306513" cy="259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icebe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1632805" cy="223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eniscus-on-water-surface-tension-supporting-steel-paperclip-in-drinking-glass-tumbler-beaker-8-AJH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256554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Cohesion of Water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ability to bind to itself </a:t>
            </a:r>
            <a:r>
              <a:rPr lang="en-US" dirty="0">
                <a:solidFill>
                  <a:srgbClr val="000000"/>
                </a:solidFill>
              </a:rPr>
              <a:t>(surface tension)</a:t>
            </a:r>
            <a:endParaRPr lang="en-US" b="1" dirty="0"/>
          </a:p>
          <a:p>
            <a:r>
              <a:rPr lang="en-US" dirty="0" smtClean="0"/>
              <a:t>Collectively, hydrogen bonds hold water molecules together, a phenomenon called </a:t>
            </a:r>
            <a:r>
              <a:rPr lang="en-US" b="1" dirty="0" smtClean="0"/>
              <a:t>cohesion</a:t>
            </a:r>
          </a:p>
          <a:p>
            <a:r>
              <a:rPr lang="en-US" dirty="0" smtClean="0"/>
              <a:t>Cohesion helps the transport of water against gravity in plants</a:t>
            </a:r>
          </a:p>
          <a:p>
            <a:r>
              <a:rPr lang="en-US" b="1" dirty="0" smtClean="0"/>
              <a:t>Adhesion</a:t>
            </a:r>
            <a:r>
              <a:rPr lang="en-US" dirty="0" smtClean="0"/>
              <a:t> is an attraction between different substances, for example, between water and plant cell walls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533144" y="213360"/>
            <a:ext cx="6077712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3.3</a:t>
            </a:r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64586" y="283169"/>
            <a:ext cx="355225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Evaporation pulls water upward.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27799" y="875307"/>
            <a:ext cx="43120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101349" y="1470619"/>
            <a:ext cx="105157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Adhesion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460039" y="2089264"/>
            <a:ext cx="171040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Two types of</a:t>
            </a:r>
          </a:p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water-conducting</a:t>
            </a:r>
          </a:p>
          <a:p>
            <a:pPr algn="ctr"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927811" y="4593232"/>
            <a:ext cx="11541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Direction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water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movement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399799" y="4524969"/>
            <a:ext cx="105157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Cohesion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220286" y="4913907"/>
            <a:ext cx="78707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300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µ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118686" y="5875932"/>
            <a:ext cx="43120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959561" y="6160094"/>
            <a:ext cx="43120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5" name="Freeform 14"/>
          <p:cNvSpPr/>
          <p:nvPr/>
        </p:nvSpPr>
        <p:spPr>
          <a:xfrm>
            <a:off x="2828925" y="4981575"/>
            <a:ext cx="471488" cy="0"/>
          </a:xfrm>
          <a:custGeom>
            <a:avLst/>
            <a:gdLst>
              <a:gd name="connsiteX0" fmla="*/ 0 w 471488"/>
              <a:gd name="connsiteY0" fmla="*/ 0 h 0"/>
              <a:gd name="connsiteX1" fmla="*/ 471488 w 4714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488">
                <a:moveTo>
                  <a:pt x="0" y="0"/>
                </a:moveTo>
                <a:lnTo>
                  <a:pt x="471488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5419" y="4791075"/>
            <a:ext cx="723900" cy="128588"/>
            <a:chOff x="5255419" y="4791075"/>
            <a:chExt cx="723900" cy="128588"/>
          </a:xfrm>
        </p:grpSpPr>
        <p:sp>
          <p:nvSpPr>
            <p:cNvPr id="16" name="Freeform 15"/>
            <p:cNvSpPr/>
            <p:nvPr/>
          </p:nvSpPr>
          <p:spPr>
            <a:xfrm>
              <a:off x="5260181" y="4795838"/>
              <a:ext cx="0" cy="121443"/>
            </a:xfrm>
            <a:custGeom>
              <a:avLst/>
              <a:gdLst>
                <a:gd name="connsiteX0" fmla="*/ 0 w 0"/>
                <a:gd name="connsiteY0" fmla="*/ 0 h 121443"/>
                <a:gd name="connsiteX1" fmla="*/ 0 w 0"/>
                <a:gd name="connsiteY1" fmla="*/ 121443 h 12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21443">
                  <a:moveTo>
                    <a:pt x="0" y="0"/>
                  </a:moveTo>
                  <a:lnTo>
                    <a:pt x="0" y="12144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979319" y="4791075"/>
              <a:ext cx="0" cy="128588"/>
            </a:xfrm>
            <a:custGeom>
              <a:avLst/>
              <a:gdLst>
                <a:gd name="connsiteX0" fmla="*/ 0 w 0"/>
                <a:gd name="connsiteY0" fmla="*/ 0 h 128588"/>
                <a:gd name="connsiteX1" fmla="*/ 0 w 0"/>
                <a:gd name="connsiteY1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28588">
                  <a:moveTo>
                    <a:pt x="0" y="0"/>
                  </a:moveTo>
                  <a:lnTo>
                    <a:pt x="0" y="128588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55419" y="4860131"/>
              <a:ext cx="719137" cy="0"/>
            </a:xfrm>
            <a:custGeom>
              <a:avLst/>
              <a:gdLst>
                <a:gd name="connsiteX0" fmla="*/ 0 w 719137"/>
                <a:gd name="connsiteY0" fmla="*/ 0 h 0"/>
                <a:gd name="connsiteX1" fmla="*/ 719137 w 71913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137">
                  <a:moveTo>
                    <a:pt x="0" y="0"/>
                  </a:moveTo>
                  <a:lnTo>
                    <a:pt x="719137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6924675" y="2955925"/>
            <a:ext cx="0" cy="1590675"/>
          </a:xfrm>
          <a:custGeom>
            <a:avLst/>
            <a:gdLst>
              <a:gd name="connsiteX0" fmla="*/ 0 w 0"/>
              <a:gd name="connsiteY0" fmla="*/ 0 h 1590675"/>
              <a:gd name="connsiteX1" fmla="*/ 0 w 0"/>
              <a:gd name="connsiteY1" fmla="*/ 1590675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590675">
                <a:moveTo>
                  <a:pt x="0" y="0"/>
                </a:moveTo>
                <a:lnTo>
                  <a:pt x="0" y="15906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945856" y="2781300"/>
            <a:ext cx="519113" cy="535781"/>
          </a:xfrm>
          <a:custGeom>
            <a:avLst/>
            <a:gdLst>
              <a:gd name="connsiteX0" fmla="*/ 0 w 519113"/>
              <a:gd name="connsiteY0" fmla="*/ 535781 h 535781"/>
              <a:gd name="connsiteX1" fmla="*/ 366713 w 519113"/>
              <a:gd name="connsiteY1" fmla="*/ 0 h 535781"/>
              <a:gd name="connsiteX2" fmla="*/ 519113 w 519113"/>
              <a:gd name="connsiteY2" fmla="*/ 416719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113" h="535781">
                <a:moveTo>
                  <a:pt x="0" y="535781"/>
                </a:moveTo>
                <a:lnTo>
                  <a:pt x="366713" y="0"/>
                </a:lnTo>
                <a:lnTo>
                  <a:pt x="519113" y="416719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642100" y="1724025"/>
            <a:ext cx="631825" cy="828675"/>
          </a:xfrm>
          <a:custGeom>
            <a:avLst/>
            <a:gdLst>
              <a:gd name="connsiteX0" fmla="*/ 0 w 631825"/>
              <a:gd name="connsiteY0" fmla="*/ 0 h 828675"/>
              <a:gd name="connsiteX1" fmla="*/ 631825 w 631825"/>
              <a:gd name="connsiteY1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825" h="828675">
                <a:moveTo>
                  <a:pt x="0" y="0"/>
                </a:moveTo>
                <a:lnTo>
                  <a:pt x="631825" y="8286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305175" y="411956"/>
            <a:ext cx="733425" cy="0"/>
          </a:xfrm>
          <a:custGeom>
            <a:avLst/>
            <a:gdLst>
              <a:gd name="connsiteX0" fmla="*/ 0 w 733425"/>
              <a:gd name="connsiteY0" fmla="*/ 0 h 0"/>
              <a:gd name="connsiteX1" fmla="*/ 733425 w 7334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425">
                <a:moveTo>
                  <a:pt x="0" y="0"/>
                </a:moveTo>
                <a:lnTo>
                  <a:pt x="7334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828941" y="4979210"/>
            <a:ext cx="471488" cy="0"/>
          </a:xfrm>
          <a:custGeom>
            <a:avLst/>
            <a:gdLst>
              <a:gd name="connsiteX0" fmla="*/ 0 w 471488"/>
              <a:gd name="connsiteY0" fmla="*/ 0 h 0"/>
              <a:gd name="connsiteX1" fmla="*/ 471488 w 4714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488">
                <a:moveTo>
                  <a:pt x="0" y="0"/>
                </a:moveTo>
                <a:lnTo>
                  <a:pt x="47148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945872" y="2778935"/>
            <a:ext cx="519113" cy="535781"/>
          </a:xfrm>
          <a:custGeom>
            <a:avLst/>
            <a:gdLst>
              <a:gd name="connsiteX0" fmla="*/ 0 w 519113"/>
              <a:gd name="connsiteY0" fmla="*/ 535781 h 535781"/>
              <a:gd name="connsiteX1" fmla="*/ 366713 w 519113"/>
              <a:gd name="connsiteY1" fmla="*/ 0 h 535781"/>
              <a:gd name="connsiteX2" fmla="*/ 519113 w 519113"/>
              <a:gd name="connsiteY2" fmla="*/ 416719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113" h="535781">
                <a:moveTo>
                  <a:pt x="0" y="535781"/>
                </a:moveTo>
                <a:lnTo>
                  <a:pt x="366713" y="0"/>
                </a:lnTo>
                <a:lnTo>
                  <a:pt x="519113" y="41671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Animation: Water Transport in Plants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3" name="03_03WaterTransport_A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Surface tension</a:t>
            </a:r>
            <a:r>
              <a:rPr lang="en-US" dirty="0" smtClean="0"/>
              <a:t> is a measure of how difficult it is to break the surface of a liquid</a:t>
            </a:r>
          </a:p>
          <a:p>
            <a:r>
              <a:rPr lang="en-US" dirty="0" smtClean="0"/>
              <a:t>Water has an unusually high surface tension due to hydrogen bonding between the molecules at the air-water interface and to the water below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0"/>
            <a:ext cx="4639056" cy="26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Moderation of Temperature by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199" cy="5217186"/>
          </a:xfrm>
        </p:spPr>
        <p:txBody>
          <a:bodyPr/>
          <a:lstStyle/>
          <a:p>
            <a:r>
              <a:rPr lang="en-US" dirty="0" smtClean="0"/>
              <a:t>Water can absorb or release a large amount of heat with only a slight change in its own temperature</a:t>
            </a:r>
          </a:p>
          <a:p>
            <a:r>
              <a:rPr lang="en-US" dirty="0">
                <a:latin typeface="Tahoma" charset="0"/>
              </a:rPr>
              <a:t>H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O resists changes in temperature</a:t>
            </a:r>
          </a:p>
          <a:p>
            <a:pPr lvl="1"/>
            <a:r>
              <a:rPr lang="en-US" dirty="0">
                <a:latin typeface="Tahoma" charset="0"/>
              </a:rPr>
              <a:t>high specific heat </a:t>
            </a:r>
          </a:p>
          <a:p>
            <a:pPr lvl="1"/>
            <a:r>
              <a:rPr lang="en-US" dirty="0">
                <a:latin typeface="Tahoma" charset="0"/>
              </a:rPr>
              <a:t>takes a lot to </a:t>
            </a:r>
            <a:r>
              <a:rPr lang="en-US" dirty="0">
                <a:solidFill>
                  <a:srgbClr val="CC0000"/>
                </a:solidFill>
                <a:latin typeface="Tahoma" charset="0"/>
              </a:rPr>
              <a:t>heat</a:t>
            </a:r>
            <a:r>
              <a:rPr lang="en-US" dirty="0">
                <a:latin typeface="Tahoma" charset="0"/>
              </a:rPr>
              <a:t> it up</a:t>
            </a:r>
          </a:p>
          <a:p>
            <a:pPr lvl="1"/>
            <a:r>
              <a:rPr lang="en-US" dirty="0">
                <a:latin typeface="Tahoma" charset="0"/>
              </a:rPr>
              <a:t>takes a lot to </a:t>
            </a:r>
            <a:r>
              <a:rPr lang="en-US" dirty="0">
                <a:solidFill>
                  <a:srgbClr val="006300"/>
                </a:solidFill>
                <a:latin typeface="Tahoma" charset="0"/>
              </a:rPr>
              <a:t>cool</a:t>
            </a:r>
            <a:r>
              <a:rPr lang="en-US" dirty="0">
                <a:latin typeface="Tahoma" charset="0"/>
              </a:rPr>
              <a:t> it down</a:t>
            </a:r>
          </a:p>
          <a:p>
            <a:r>
              <a:rPr lang="en-US" dirty="0">
                <a:latin typeface="Tahoma" charset="0"/>
              </a:rPr>
              <a:t>H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O moderates temperatures on </a:t>
            </a:r>
            <a:r>
              <a:rPr lang="en-US" dirty="0" smtClean="0">
                <a:latin typeface="Tahoma" charset="0"/>
              </a:rPr>
              <a:t>Earth</a:t>
            </a:r>
            <a:endParaRPr lang="en-US" dirty="0">
              <a:latin typeface="Tahom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5" name="Picture 7" descr="desert%20cactus%20and%20joshua%20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24570"/>
            <a:ext cx="3109913" cy="2333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stockphoto_3430294-relaxing-by-the-backyard-swimming-p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18" y="4538892"/>
            <a:ext cx="3249281" cy="2163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mpbell11e_LectureDesign" id="{1E29558D-F693-462F-BFE8-09589E69881C}" vid="{70B05F25-2FB3-4FD4-980B-A633ABC17E0B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Campbell11e_LectureDesign</Template>
  <TotalTime>5905</TotalTime>
  <Words>1477</Words>
  <Application>Microsoft Office PowerPoint</Application>
  <PresentationFormat>On-screen Show (4:3)</PresentationFormat>
  <Paragraphs>180</Paragraphs>
  <Slides>31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ＭＳ Ｐゴシック</vt:lpstr>
      <vt:lpstr>Algerian</vt:lpstr>
      <vt:lpstr>Allegro BT</vt:lpstr>
      <vt:lpstr>Arial</vt:lpstr>
      <vt:lpstr>Bookman Old Style</vt:lpstr>
      <vt:lpstr>Chiller</vt:lpstr>
      <vt:lpstr>Geneva</vt:lpstr>
      <vt:lpstr>Papyrus</vt:lpstr>
      <vt:lpstr>Script MT Bold</vt:lpstr>
      <vt:lpstr>Showcard Gothic</vt:lpstr>
      <vt:lpstr>Tahoma</vt:lpstr>
      <vt:lpstr>Times</vt:lpstr>
      <vt:lpstr>Times New Roman</vt:lpstr>
      <vt:lpstr>Wingdings</vt:lpstr>
      <vt:lpstr>ヒラギノ角ゴ Pro W3</vt:lpstr>
      <vt:lpstr>Campbell11e_LectureDesign</vt:lpstr>
      <vt:lpstr>Blank</vt:lpstr>
      <vt:lpstr>3_Blank</vt:lpstr>
      <vt:lpstr>15_Blank</vt:lpstr>
      <vt:lpstr>The Molecule That Supports All of Life</vt:lpstr>
      <vt:lpstr>Water is essential to all life on Earth!</vt:lpstr>
      <vt:lpstr>Properties of Water</vt:lpstr>
      <vt:lpstr>Properties of water</vt:lpstr>
      <vt:lpstr>Cohesion of Water Molecules</vt:lpstr>
      <vt:lpstr>Figure 3.3</vt:lpstr>
      <vt:lpstr>Animation: Water Transport in Plants</vt:lpstr>
      <vt:lpstr>PowerPoint Presentation</vt:lpstr>
      <vt:lpstr>Moderation of Temperature by Water</vt:lpstr>
      <vt:lpstr>PowerPoint Presentation</vt:lpstr>
      <vt:lpstr>Evaporative Cooling  Vaporization= liquid gas  Heat of Vaporization= quantity of heat a liquid must absorb  for 1 g to be converted to gaseous state(2260J/g)</vt:lpstr>
      <vt:lpstr>Evaporative Cooling</vt:lpstr>
      <vt:lpstr>Floating of Ice on Liquid Water</vt:lpstr>
      <vt:lpstr>The special case of ice ice floats!!</vt:lpstr>
      <vt:lpstr>Why is “ice floats” important?</vt:lpstr>
      <vt:lpstr>PowerPoint Presentation</vt:lpstr>
      <vt:lpstr>Universal Solvent “like dissolves like”</vt:lpstr>
      <vt:lpstr>Water is the solvent of life</vt:lpstr>
      <vt:lpstr>PowerPoint Presentation</vt:lpstr>
      <vt:lpstr>Hydrophilic and Hydrophobic Substances</vt:lpstr>
      <vt:lpstr>Acids and bases</vt:lpstr>
      <vt:lpstr>PowerPoint Presentation</vt:lpstr>
      <vt:lpstr>PowerPoint Presentation</vt:lpstr>
      <vt:lpstr>Acids and Bases</vt:lpstr>
      <vt:lpstr>PowerPoint Presentation</vt:lpstr>
      <vt:lpstr>Buffers</vt:lpstr>
      <vt:lpstr>Acidification: A Threat to Our Oceans</vt:lpstr>
      <vt:lpstr>Figure 3.12</vt:lpstr>
      <vt:lpstr>PowerPoint Presentation</vt:lpstr>
      <vt:lpstr>PowerPoint Presentation</vt:lpstr>
      <vt:lpstr>PowerPoint Presentation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Novak, Kendrick</cp:lastModifiedBy>
  <cp:revision>220</cp:revision>
  <dcterms:created xsi:type="dcterms:W3CDTF">2010-08-06T18:35:02Z</dcterms:created>
  <dcterms:modified xsi:type="dcterms:W3CDTF">2017-09-12T16:16:32Z</dcterms:modified>
</cp:coreProperties>
</file>